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5" r:id="rId3"/>
    <p:sldId id="257" r:id="rId4"/>
    <p:sldId id="258" r:id="rId5"/>
    <p:sldId id="259" r:id="rId6"/>
    <p:sldId id="260" r:id="rId7"/>
    <p:sldId id="263" r:id="rId8"/>
    <p:sldId id="276" r:id="rId9"/>
    <p:sldId id="262" r:id="rId10"/>
    <p:sldId id="264" r:id="rId11"/>
    <p:sldId id="266" r:id="rId12"/>
    <p:sldId id="267" r:id="rId13"/>
    <p:sldId id="269" r:id="rId14"/>
    <p:sldId id="270" r:id="rId15"/>
    <p:sldId id="265" r:id="rId16"/>
    <p:sldId id="278" r:id="rId17"/>
    <p:sldId id="272" r:id="rId18"/>
    <p:sldId id="277" r:id="rId19"/>
    <p:sldId id="273" r:id="rId20"/>
    <p:sldId id="274" r:id="rId21"/>
  </p:sldIdLst>
  <p:sldSz cx="12192000" cy="6858000"/>
  <p:notesSz cx="6888163" cy="100203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3" autoAdjust="0"/>
    <p:restoredTop sz="94660"/>
  </p:normalViewPr>
  <p:slideViewPr>
    <p:cSldViewPr snapToGrid="0" showGuides="1">
      <p:cViewPr varScale="1">
        <p:scale>
          <a:sx n="36" d="100"/>
          <a:sy n="36" d="100"/>
        </p:scale>
        <p:origin x="811" y="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2075" y="1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894604-F229-45C5-89B4-355D02021269}" type="datetimeFigureOut">
              <a:rPr lang="fr-CH" smtClean="0"/>
              <a:t>17.03.2016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87DBB-8C9C-41FD-AD4D-BB3A1A08F40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94744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2075" y="1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FCF65-4969-4042-AFB7-A16B2D4C5390}" type="datetimeFigureOut">
              <a:rPr lang="fr-CH" smtClean="0"/>
              <a:t>17.03.2016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50950"/>
            <a:ext cx="6015037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976" y="4822825"/>
            <a:ext cx="5510213" cy="3944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C76FD-5977-41C0-9572-1103A5C657E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71281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C76FD-5977-41C0-9572-1103A5C657EB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0630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469E-138B-4A95-B680-E65D8CE9CA02}" type="datetime1">
              <a:rPr lang="fr-CH" smtClean="0"/>
              <a:t>17.03.2016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D14E-EEE9-4523-9D96-E8CC928E4E5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25619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4D89-12DF-41A3-AF50-F0396999E619}" type="datetime1">
              <a:rPr lang="fr-CH" smtClean="0"/>
              <a:t>17.03.2016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D14E-EEE9-4523-9D96-E8CC928E4E5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26838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4F16-6570-41E5-8234-6B9E17F6B632}" type="datetime1">
              <a:rPr lang="fr-CH" smtClean="0"/>
              <a:t>17.03.2016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D14E-EEE9-4523-9D96-E8CC928E4E5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22246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10DF-24D3-4A88-9F95-F20C723C489C}" type="datetime1">
              <a:rPr lang="fr-CH" smtClean="0"/>
              <a:t>17.03.2016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D14E-EEE9-4523-9D96-E8CC928E4E5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41667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57FA-7824-44F9-B2BC-527DF7979E08}" type="datetime1">
              <a:rPr lang="fr-CH" smtClean="0"/>
              <a:t>17.03.2016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D14E-EEE9-4523-9D96-E8CC928E4E5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4926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FC89B-E520-410C-93DB-9DAE30962FB1}" type="datetime1">
              <a:rPr lang="fr-CH" smtClean="0"/>
              <a:t>17.03.2016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D14E-EEE9-4523-9D96-E8CC928E4E5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02244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C632-FC14-4648-8E0F-3292DFF0849C}" type="datetime1">
              <a:rPr lang="fr-CH" smtClean="0"/>
              <a:t>17.03.2016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D14E-EEE9-4523-9D96-E8CC928E4E5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4374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8167-79C8-404C-B980-0EB48B966A66}" type="datetime1">
              <a:rPr lang="fr-CH" smtClean="0"/>
              <a:t>17.03.2016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D14E-EEE9-4523-9D96-E8CC928E4E5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06584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9384-3EF2-468E-81A8-833CC98BBA79}" type="datetime1">
              <a:rPr lang="fr-CH" smtClean="0"/>
              <a:t>17.03.2016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D14E-EEE9-4523-9D96-E8CC928E4E5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02478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5A2C-9C8B-402D-BAAF-C2766DC24F54}" type="datetime1">
              <a:rPr lang="fr-CH" smtClean="0"/>
              <a:t>17.03.2016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D14E-EEE9-4523-9D96-E8CC928E4E5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2733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97D06-D66A-4FF4-819A-88FE74EC1D52}" type="datetime1">
              <a:rPr lang="fr-CH" smtClean="0"/>
              <a:t>17.03.2016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D14E-EEE9-4523-9D96-E8CC928E4E5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37434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AA326-C6EE-40E0-B2AC-F6987ACEB779}" type="datetime1">
              <a:rPr lang="fr-CH" smtClean="0"/>
              <a:t>17.03.2016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FD14E-EEE9-4523-9D96-E8CC928E4E5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43202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H" sz="4000" b="1" dirty="0">
                <a:latin typeface="+mn-lt"/>
              </a:rPr>
              <a:t>Bilan de la COP21: une lecture économique et politique des conventions sur le climat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421078"/>
            <a:ext cx="9144000" cy="1085295"/>
          </a:xfrm>
        </p:spPr>
        <p:txBody>
          <a:bodyPr>
            <a:noAutofit/>
          </a:bodyPr>
          <a:lstStyle/>
          <a:p>
            <a:r>
              <a:rPr lang="fr-CH" sz="2800" b="1" dirty="0"/>
              <a:t>Gérard Viatte </a:t>
            </a:r>
          </a:p>
          <a:p>
            <a:endParaRPr lang="fr-CH" sz="2800" b="1" dirty="0"/>
          </a:p>
          <a:p>
            <a:r>
              <a:rPr lang="fr-CH" sz="2800" b="1" dirty="0"/>
              <a:t>  FSPI Genève 17 mars 2016</a:t>
            </a:r>
          </a:p>
        </p:txBody>
      </p:sp>
    </p:spTree>
    <p:extLst>
      <p:ext uri="{BB962C8B-B14F-4D97-AF65-F5344CB8AC3E}">
        <p14:creationId xmlns:p14="http://schemas.microsoft.com/office/powerpoint/2010/main" val="1703188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7680" y="492124"/>
            <a:ext cx="10866120" cy="52152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H" b="1" dirty="0"/>
              <a:t>Messages clés rapport 2015:</a:t>
            </a:r>
          </a:p>
          <a:p>
            <a:pPr marL="0" indent="0">
              <a:buNone/>
            </a:pPr>
            <a:r>
              <a:rPr lang="fr-CH" i="1" dirty="0">
                <a:solidFill>
                  <a:srgbClr val="FF0000"/>
                </a:solidFill>
              </a:rPr>
              <a:t>Un message très fort</a:t>
            </a:r>
          </a:p>
          <a:p>
            <a:r>
              <a:rPr lang="fr-CH" dirty="0"/>
              <a:t>Dérèglement climatique causé par l’homme</a:t>
            </a:r>
          </a:p>
          <a:p>
            <a:r>
              <a:rPr lang="fr-CH" dirty="0"/>
              <a:t>Emissions GES les plus élevées de l’histoire</a:t>
            </a:r>
          </a:p>
          <a:p>
            <a:r>
              <a:rPr lang="fr-CH" b="1" dirty="0"/>
              <a:t>Phénomènes climatiques extrêmes</a:t>
            </a:r>
            <a:r>
              <a:rPr lang="fr-CH" dirty="0"/>
              <a:t> depuis 1950: moins de périodes très froides, plus d’extrêmes de chaleur, plus d’évènements extrêmes de niveau de la mer..</a:t>
            </a:r>
          </a:p>
          <a:p>
            <a:r>
              <a:rPr lang="fr-CH" dirty="0"/>
              <a:t>Dans tous les scenarios, les températures de surface et de l’océan augmenteraient.</a:t>
            </a:r>
          </a:p>
          <a:p>
            <a:r>
              <a:rPr lang="fr-CH" dirty="0"/>
              <a:t>D’où nécessité de mesures</a:t>
            </a:r>
            <a:r>
              <a:rPr lang="fr-CH" b="1" dirty="0"/>
              <a:t> d’adaptation</a:t>
            </a:r>
            <a:r>
              <a:rPr lang="fr-CH" dirty="0"/>
              <a:t> et </a:t>
            </a:r>
            <a:r>
              <a:rPr lang="fr-CH" b="1" dirty="0"/>
              <a:t>d’atténuation</a:t>
            </a:r>
            <a:r>
              <a:rPr lang="fr-CH" dirty="0"/>
              <a:t>, surtout de réduction des émissions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CH" i="1" dirty="0"/>
              <a:t> objections des </a:t>
            </a:r>
            <a:r>
              <a:rPr lang="fr-CH" i="1" dirty="0" err="1"/>
              <a:t>climatosceptiques</a:t>
            </a:r>
            <a:r>
              <a:rPr lang="fr-CH" i="1" dirty="0"/>
              <a:t>, minoritaires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D14E-EEE9-4523-9D96-E8CC928E4E5D}" type="slidenum">
              <a:rPr lang="fr-CH" smtClean="0"/>
              <a:t>10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89857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82880"/>
            <a:ext cx="10515600" cy="1325563"/>
          </a:xfrm>
        </p:spPr>
        <p:txBody>
          <a:bodyPr>
            <a:normAutofit/>
          </a:bodyPr>
          <a:lstStyle/>
          <a:p>
            <a:r>
              <a:rPr lang="fr-CH" sz="2800" b="1" dirty="0">
                <a:latin typeface="+mn-lt"/>
              </a:rPr>
              <a:t> La fonte des glaciers</a:t>
            </a:r>
            <a:br>
              <a:rPr lang="fr-CH" sz="2800" b="1" dirty="0">
                <a:latin typeface="+mn-lt"/>
              </a:rPr>
            </a:br>
            <a:br>
              <a:rPr lang="fr-CH" sz="2800" b="1" dirty="0">
                <a:latin typeface="+mn-lt"/>
              </a:rPr>
            </a:br>
            <a:r>
              <a:rPr lang="fr-CH" sz="2800" b="1" i="1" dirty="0">
                <a:solidFill>
                  <a:srgbClr val="FF0000"/>
                </a:solidFill>
                <a:latin typeface="+mn-lt"/>
              </a:rPr>
              <a:t>«L’indicateur suisse»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024109"/>
            <a:ext cx="10515600" cy="4152854"/>
          </a:xfrm>
        </p:spPr>
        <p:txBody>
          <a:bodyPr/>
          <a:lstStyle/>
          <a:p>
            <a:r>
              <a:rPr lang="fr-CH" dirty="0"/>
              <a:t>Depuis 1850, 100 glaciers ont déjà disparu. </a:t>
            </a:r>
          </a:p>
          <a:p>
            <a:r>
              <a:rPr lang="fr-CH" b="1" dirty="0"/>
              <a:t>Les glaciers alpins ont perdu un tiers de leur étendue et la moitié de leur volume en un siècle.</a:t>
            </a:r>
          </a:p>
          <a:p>
            <a:r>
              <a:rPr lang="fr-CH" dirty="0"/>
              <a:t>En 2015, la masse glaciaire a diminué de 2.5%</a:t>
            </a:r>
          </a:p>
          <a:p>
            <a:r>
              <a:rPr lang="fr-CH" dirty="0"/>
              <a:t>Fonte du pergélisol, instabilité des glaciers, nouveaux lacs glaciaires..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D14E-EEE9-4523-9D96-E8CC928E4E5D}" type="slidenum">
              <a:rPr lang="fr-CH" smtClean="0"/>
              <a:t>11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44761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6920" t="39474" r="17874" b="4087"/>
          <a:stretch/>
        </p:blipFill>
        <p:spPr>
          <a:xfrm>
            <a:off x="0" y="441664"/>
            <a:ext cx="12269822" cy="5974672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D14E-EEE9-4523-9D96-E8CC928E4E5D}" type="slidenum">
              <a:rPr lang="fr-CH" smtClean="0"/>
              <a:t>12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31943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r-CH" b="1" dirty="0">
                <a:latin typeface="+mn-lt"/>
              </a:rPr>
              <a:t>4. L’analyse économique </a:t>
            </a:r>
            <a:br>
              <a:rPr lang="fr-CH" sz="2800" b="1" dirty="0">
                <a:latin typeface="+mn-lt"/>
              </a:rPr>
            </a:br>
            <a:br>
              <a:rPr lang="fr-CH" sz="2800" b="1" dirty="0">
                <a:latin typeface="+mn-lt"/>
              </a:rPr>
            </a:br>
            <a:r>
              <a:rPr lang="fr-CH" sz="2800" b="1" i="1" dirty="0">
                <a:solidFill>
                  <a:srgbClr val="FF0000"/>
                </a:solidFill>
                <a:latin typeface="+mn-lt"/>
              </a:rPr>
              <a:t>Une modélisation complexe mais une tendance claire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H" dirty="0"/>
              <a:t>Conséquences économiques très négatives sans action corrective sur le climat.</a:t>
            </a:r>
          </a:p>
          <a:p>
            <a:r>
              <a:rPr lang="fr-CH" b="1" dirty="0"/>
              <a:t>Modélisation OCDE</a:t>
            </a:r>
            <a:r>
              <a:rPr lang="fr-CH" dirty="0"/>
              <a:t>: </a:t>
            </a:r>
          </a:p>
          <a:p>
            <a:pPr marL="0" indent="0">
              <a:buNone/>
            </a:pPr>
            <a:r>
              <a:rPr lang="fr-CH" dirty="0"/>
              <a:t>	- </a:t>
            </a:r>
            <a:r>
              <a:rPr lang="fr-CH" b="1" dirty="0"/>
              <a:t>impact sur PNB annuel  de – 1.0% à -3.3% d’ici à 2060 surtout en Afrique et en Asie</a:t>
            </a:r>
          </a:p>
          <a:p>
            <a:pPr marL="0" indent="0">
              <a:buNone/>
            </a:pPr>
            <a:r>
              <a:rPr lang="fr-CH" dirty="0"/>
              <a:t>	- bénéfices supérieurs aux coûts seulement en Russie et au Canada</a:t>
            </a:r>
          </a:p>
          <a:p>
            <a:pPr marL="0" indent="0">
              <a:buNone/>
            </a:pPr>
            <a:r>
              <a:rPr lang="fr-CH" dirty="0"/>
              <a:t>	- principaux facteurs: impact sur les rendements agricoles (-0.8%  de PNB par an); baisse de la productivité du travail (-0.9% PNB par an)</a:t>
            </a:r>
          </a:p>
          <a:p>
            <a:pPr marL="0" indent="0">
              <a:buNone/>
            </a:pPr>
            <a:r>
              <a:rPr lang="fr-CH" dirty="0"/>
              <a:t>	- impacts négatifs non linéaires, mais cumulatifs dans le temps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D14E-EEE9-4523-9D96-E8CC928E4E5D}" type="slidenum">
              <a:rPr lang="fr-CH" smtClean="0"/>
              <a:t>13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24059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0118" t="16166" r="6995" b="7238"/>
          <a:stretch/>
        </p:blipFill>
        <p:spPr>
          <a:xfrm>
            <a:off x="0" y="-297184"/>
            <a:ext cx="12192000" cy="7875170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D14E-EEE9-4523-9D96-E8CC928E4E5D}" type="slidenum">
              <a:rPr lang="fr-CH" smtClean="0"/>
              <a:t>14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64640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0730" y="443883"/>
            <a:ext cx="10412764" cy="772359"/>
          </a:xfrm>
        </p:spPr>
        <p:txBody>
          <a:bodyPr>
            <a:normAutofit fontScale="90000"/>
          </a:bodyPr>
          <a:lstStyle/>
          <a:p>
            <a:r>
              <a:rPr lang="fr-CH" b="1" dirty="0"/>
              <a:t>5. </a:t>
            </a:r>
            <a:r>
              <a:rPr lang="fr-CH" sz="4000" b="1" dirty="0">
                <a:latin typeface="+mn-lt"/>
              </a:rPr>
              <a:t>L’Accord</a:t>
            </a:r>
            <a:r>
              <a:rPr lang="fr-CH" b="1" dirty="0">
                <a:latin typeface="+mn-lt"/>
              </a:rPr>
              <a:t> de Paris du 12 décembre 2015</a:t>
            </a:r>
            <a:br>
              <a:rPr lang="fr-CH" b="1" dirty="0">
                <a:latin typeface="+mn-lt"/>
              </a:rPr>
            </a:br>
            <a:r>
              <a:rPr lang="fr-CH" b="1" dirty="0">
                <a:latin typeface="+mn-lt"/>
              </a:rPr>
              <a:t>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0730" y="1112388"/>
            <a:ext cx="10412764" cy="42736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CH" i="1" dirty="0">
                <a:solidFill>
                  <a:srgbClr val="FF0000"/>
                </a:solidFill>
              </a:rPr>
              <a:t>Des objectifs atteints…</a:t>
            </a:r>
          </a:p>
          <a:p>
            <a:r>
              <a:rPr lang="fr-CH" dirty="0"/>
              <a:t>Un accord </a:t>
            </a:r>
            <a:r>
              <a:rPr lang="fr-CH" b="1" dirty="0">
                <a:solidFill>
                  <a:srgbClr val="FF0000"/>
                </a:solidFill>
              </a:rPr>
              <a:t>universel</a:t>
            </a:r>
            <a:r>
              <a:rPr lang="fr-CH" dirty="0"/>
              <a:t>: 195 pays. Signature à New-York avril 2016.</a:t>
            </a:r>
          </a:p>
          <a:p>
            <a:r>
              <a:rPr lang="fr-CH" dirty="0"/>
              <a:t>Un accord </a:t>
            </a:r>
            <a:r>
              <a:rPr lang="fr-CH" b="1" dirty="0">
                <a:solidFill>
                  <a:srgbClr val="FF0000"/>
                </a:solidFill>
              </a:rPr>
              <a:t>ambitieux</a:t>
            </a:r>
            <a:r>
              <a:rPr lang="fr-CH" dirty="0"/>
              <a:t>: «contenir l’élévation de la température moyenne de la planète nettement en-dessous de 2° par rapport aux niveaux </a:t>
            </a:r>
            <a:r>
              <a:rPr lang="fr-CH" dirty="0" err="1"/>
              <a:t>pré-industriels</a:t>
            </a:r>
            <a:r>
              <a:rPr lang="fr-CH" dirty="0"/>
              <a:t>»…et poursuivre l’action pour la limiter à 1.5°.</a:t>
            </a:r>
          </a:p>
          <a:p>
            <a:r>
              <a:rPr lang="fr-CH" dirty="0"/>
              <a:t>Un accord</a:t>
            </a:r>
            <a:r>
              <a:rPr lang="fr-CH" b="1" dirty="0"/>
              <a:t> </a:t>
            </a:r>
            <a:r>
              <a:rPr lang="fr-CH" b="1" dirty="0">
                <a:solidFill>
                  <a:srgbClr val="FF0000"/>
                </a:solidFill>
              </a:rPr>
              <a:t>différencié</a:t>
            </a:r>
            <a:r>
              <a:rPr lang="fr-CH" dirty="0"/>
              <a:t>: </a:t>
            </a:r>
            <a:r>
              <a:rPr lang="fr-CH" b="1" dirty="0"/>
              <a:t>contributions des pays (NDC)</a:t>
            </a:r>
            <a:r>
              <a:rPr lang="fr-CH" dirty="0"/>
              <a:t> pour la réduction des GES selon leur responsabilité et capacité – et non pas selon leur catégorie (insistance CH).</a:t>
            </a:r>
            <a:r>
              <a:rPr lang="fr-CH" i="1" dirty="0"/>
              <a:t> [risque </a:t>
            </a:r>
            <a:r>
              <a:rPr lang="fr-CH" i="1" dirty="0" err="1"/>
              <a:t>auto-différenciation</a:t>
            </a:r>
            <a:r>
              <a:rPr lang="fr-CH" i="1" dirty="0"/>
              <a:t>»]</a:t>
            </a:r>
          </a:p>
          <a:p>
            <a:r>
              <a:rPr lang="fr-CH" dirty="0"/>
              <a:t>Les </a:t>
            </a:r>
            <a:r>
              <a:rPr lang="fr-CH" b="1" dirty="0"/>
              <a:t>NDC</a:t>
            </a:r>
            <a:r>
              <a:rPr lang="fr-CH" dirty="0"/>
              <a:t> ont été annoncées en 2014/2015 (premier pays: Suisse: -50% émissions GES entre 1950 et 2030. UE: -40%). Mais la trajectoire correspondante reste proche de +3° !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D14E-EEE9-4523-9D96-E8CC928E4E5D}" type="slidenum">
              <a:rPr lang="fr-CH" smtClean="0"/>
              <a:t>15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00071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92458" y="798990"/>
            <a:ext cx="10492666" cy="5308847"/>
          </a:xfrm>
        </p:spPr>
        <p:txBody>
          <a:bodyPr>
            <a:normAutofit fontScale="92500" lnSpcReduction="10000"/>
          </a:bodyPr>
          <a:lstStyle/>
          <a:p>
            <a:r>
              <a:rPr lang="fr-CH" b="1" dirty="0"/>
              <a:t>Objectif à long terme</a:t>
            </a:r>
            <a:r>
              <a:rPr lang="fr-CH" dirty="0"/>
              <a:t>: neutralité des émissions dans la 2</a:t>
            </a:r>
            <a:r>
              <a:rPr lang="fr-CH" baseline="30000" dirty="0"/>
              <a:t>ème</a:t>
            </a:r>
            <a:r>
              <a:rPr lang="fr-CH" dirty="0"/>
              <a:t> moitié du siècle.</a:t>
            </a:r>
          </a:p>
          <a:p>
            <a:r>
              <a:rPr lang="fr-CH" dirty="0"/>
              <a:t>Un accord </a:t>
            </a:r>
            <a:r>
              <a:rPr lang="fr-CH" b="1" dirty="0"/>
              <a:t>dynamique</a:t>
            </a:r>
            <a:r>
              <a:rPr lang="fr-CH" dirty="0"/>
              <a:t>: (processus MRV bien défini): première évaluation en 2018. En 2023, «Bilan Global», puis tous les 5 ans, avec publication de nouvelles NDC.</a:t>
            </a:r>
          </a:p>
          <a:p>
            <a:r>
              <a:rPr lang="fr-CH" dirty="0"/>
              <a:t>Un accord </a:t>
            </a:r>
            <a:r>
              <a:rPr lang="fr-CH" b="1" dirty="0"/>
              <a:t>novateur</a:t>
            </a:r>
            <a:r>
              <a:rPr lang="fr-CH" dirty="0"/>
              <a:t>: p.ex. création de marchés pour les certificats de réduction de GES.</a:t>
            </a:r>
          </a:p>
          <a:p>
            <a:r>
              <a:rPr lang="fr-CH" dirty="0"/>
              <a:t>Un volet </a:t>
            </a:r>
            <a:r>
              <a:rPr lang="fr-CH" b="1" dirty="0"/>
              <a:t>financier</a:t>
            </a:r>
            <a:r>
              <a:rPr lang="fr-CH" dirty="0"/>
              <a:t>: atteindre puis dépasser l’objectif de 100 </a:t>
            </a:r>
            <a:r>
              <a:rPr lang="fr-CH" dirty="0" err="1"/>
              <a:t>mrds</a:t>
            </a:r>
            <a:r>
              <a:rPr lang="fr-CH" dirty="0"/>
              <a:t> USD par an pour les PED (fonds publics et privés) – possibilité contributions volontaires de certains PED. A partir de 2020. Révision à la hausse en 2025.</a:t>
            </a:r>
          </a:p>
          <a:p>
            <a:r>
              <a:rPr lang="fr-CH" dirty="0"/>
              <a:t> un accord </a:t>
            </a:r>
            <a:r>
              <a:rPr lang="fr-CH" b="1" dirty="0"/>
              <a:t>juridiquement contraignant</a:t>
            </a:r>
            <a:r>
              <a:rPr lang="fr-CH" dirty="0"/>
              <a:t>.</a:t>
            </a:r>
          </a:p>
          <a:p>
            <a:r>
              <a:rPr lang="fr-CH" dirty="0"/>
              <a:t>Un </a:t>
            </a:r>
            <a:r>
              <a:rPr lang="fr-CH" b="1" dirty="0"/>
              <a:t>«agenda des solutions»</a:t>
            </a:r>
            <a:r>
              <a:rPr lang="fr-CH" dirty="0"/>
              <a:t> pour 12 secteurs (agriculture, forêts, transports, villes…)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D14E-EEE9-4523-9D96-E8CC928E4E5D}" type="slidenum">
              <a:rPr lang="fr-CH" smtClean="0"/>
              <a:t>16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49296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4703" y="1278383"/>
            <a:ext cx="10563687" cy="4326285"/>
          </a:xfrm>
        </p:spPr>
        <p:txBody>
          <a:bodyPr>
            <a:normAutofit lnSpcReduction="10000"/>
          </a:bodyPr>
          <a:lstStyle/>
          <a:p>
            <a:r>
              <a:rPr lang="fr-CH" b="1" dirty="0">
                <a:solidFill>
                  <a:srgbClr val="FF0000"/>
                </a:solidFill>
              </a:rPr>
              <a:t>La mise en œuvre</a:t>
            </a:r>
            <a:r>
              <a:rPr lang="fr-CH" dirty="0"/>
              <a:t> de l’Accord demandera des actions fortes dans tous les secteurs au niveau de la production et de la consommation, en reconnaissant la diversité des moyens, dont possibilité taxe carbone:</a:t>
            </a:r>
          </a:p>
          <a:p>
            <a:r>
              <a:rPr lang="fr-CH" dirty="0"/>
              <a:t> Énergie : transition énergétique</a:t>
            </a:r>
          </a:p>
          <a:p>
            <a:r>
              <a:rPr lang="fr-CH" dirty="0"/>
              <a:t>Transports</a:t>
            </a:r>
          </a:p>
          <a:p>
            <a:r>
              <a:rPr lang="fr-CH" dirty="0"/>
              <a:t>Bâtiments</a:t>
            </a:r>
          </a:p>
          <a:p>
            <a:r>
              <a:rPr lang="fr-CH" dirty="0"/>
              <a:t> Ressources naturelles: amélioration gestion eau, sols, </a:t>
            </a:r>
            <a:r>
              <a:rPr lang="fr-CH" b="1" dirty="0"/>
              <a:t>forêts</a:t>
            </a:r>
            <a:r>
              <a:rPr lang="fr-CH" dirty="0"/>
              <a:t> (mention spéciale à l’art. 5,  insistance CH), pour le captage de C02. Les actions entreprises ne doivent pas «menacer la production alimentaire» (art. 2 de l’Accord).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D14E-EEE9-4523-9D96-E8CC928E4E5D}" type="slidenum">
              <a:rPr lang="fr-CH" smtClean="0"/>
              <a:t>17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681417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0315" y="387442"/>
            <a:ext cx="10581442" cy="59689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b="1" dirty="0"/>
              <a:t>    L’Accord de Paris et le </a:t>
            </a:r>
            <a:r>
              <a:rPr lang="fr-CH" b="1" dirty="0">
                <a:solidFill>
                  <a:srgbClr val="FF0000"/>
                </a:solidFill>
              </a:rPr>
              <a:t>développement durable</a:t>
            </a:r>
          </a:p>
          <a:p>
            <a:pPr marL="0" indent="0">
              <a:buNone/>
            </a:pPr>
            <a:r>
              <a:rPr lang="fr-CH" b="1" dirty="0"/>
              <a:t>  -</a:t>
            </a:r>
            <a:r>
              <a:rPr lang="fr-CH" dirty="0"/>
              <a:t> risque: </a:t>
            </a:r>
            <a:r>
              <a:rPr lang="fr-CH" i="1" dirty="0"/>
              <a:t>«le climat cache la forêt» …</a:t>
            </a:r>
          </a:p>
          <a:p>
            <a:pPr marL="0" indent="0">
              <a:buNone/>
            </a:pPr>
            <a:r>
              <a:rPr lang="fr-CH" b="1" dirty="0"/>
              <a:t>  -</a:t>
            </a:r>
            <a:r>
              <a:rPr lang="fr-CH" dirty="0"/>
              <a:t> Le Préambule reconnaît tous les éléments du DD.</a:t>
            </a:r>
          </a:p>
          <a:p>
            <a:pPr marL="0" indent="0">
              <a:buNone/>
            </a:pPr>
            <a:r>
              <a:rPr lang="fr-CH" dirty="0"/>
              <a:t>  - </a:t>
            </a:r>
            <a:r>
              <a:rPr lang="fr-CH" b="1" dirty="0"/>
              <a:t>Complémentarité avec les ODD et les autres Conventions     </a:t>
            </a:r>
            <a:r>
              <a:rPr lang="fr-CH" dirty="0"/>
              <a:t>(Biodiversité…):  recherche de solutions «inclusives», «triple </a:t>
            </a:r>
            <a:r>
              <a:rPr lang="fr-CH" dirty="0" err="1"/>
              <a:t>win</a:t>
            </a:r>
            <a:r>
              <a:rPr lang="fr-CH" dirty="0"/>
              <a:t>» </a:t>
            </a:r>
          </a:p>
          <a:p>
            <a:pPr marL="0" indent="0">
              <a:buNone/>
            </a:pPr>
            <a:r>
              <a:rPr lang="fr-CH" dirty="0"/>
              <a:t>  - Exemple: «</a:t>
            </a:r>
            <a:r>
              <a:rPr lang="fr-CH" b="1" dirty="0"/>
              <a:t>initiative 4/1000» </a:t>
            </a:r>
            <a:r>
              <a:rPr lang="fr-CH" dirty="0"/>
              <a:t>lancée par la France pour la              séquestration du carbone dans les sols. Une augmentation de 4/1000 par an du stock carbone dans les sols permettrait </a:t>
            </a:r>
          </a:p>
          <a:p>
            <a:pPr marL="0" indent="0">
              <a:buNone/>
            </a:pPr>
            <a:r>
              <a:rPr lang="fr-CH" dirty="0"/>
              <a:t>	-- d’arrêter la croissance du CO2 dans l’atmosphère </a:t>
            </a:r>
          </a:p>
          <a:p>
            <a:pPr marL="0" indent="0">
              <a:buNone/>
            </a:pPr>
            <a:r>
              <a:rPr lang="fr-CH" dirty="0"/>
              <a:t>	-- ainsi que la dégradation des sols </a:t>
            </a:r>
          </a:p>
          <a:p>
            <a:pPr marL="0" indent="0">
              <a:buNone/>
            </a:pPr>
            <a:r>
              <a:rPr lang="fr-CH" dirty="0"/>
              <a:t>	-- et d’améliorer la capacité de nourrir 9.5 milliards personnes en   	2050.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D14E-EEE9-4523-9D96-E8CC928E4E5D}" type="slidenum">
              <a:rPr lang="fr-CH" smtClean="0"/>
              <a:t>18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78531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05522" y="582752"/>
            <a:ext cx="10519299" cy="56049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H" sz="4000" b="1" dirty="0"/>
              <a:t>6. Les raisons du </a:t>
            </a:r>
            <a:r>
              <a:rPr lang="fr-CH" sz="4000" b="1" dirty="0">
                <a:solidFill>
                  <a:srgbClr val="FF0000"/>
                </a:solidFill>
              </a:rPr>
              <a:t>succès</a:t>
            </a:r>
            <a:r>
              <a:rPr lang="fr-CH" sz="4000" b="1" dirty="0"/>
              <a:t> de la COP21</a:t>
            </a:r>
          </a:p>
          <a:p>
            <a:r>
              <a:rPr lang="fr-CH" dirty="0"/>
              <a:t>Une analyse scientifique très solide </a:t>
            </a:r>
            <a:r>
              <a:rPr lang="fr-CH" b="1" dirty="0"/>
              <a:t>(GIEC)</a:t>
            </a:r>
          </a:p>
          <a:p>
            <a:r>
              <a:rPr lang="fr-CH" dirty="0"/>
              <a:t>Une bonne base établie à la COP20 Lima et des engagements politiques forts avant la COP21.</a:t>
            </a:r>
          </a:p>
          <a:p>
            <a:r>
              <a:rPr lang="fr-CH" dirty="0"/>
              <a:t>Une participation active de la </a:t>
            </a:r>
            <a:r>
              <a:rPr lang="fr-CH" b="1" dirty="0"/>
              <a:t>société civile </a:t>
            </a:r>
            <a:r>
              <a:rPr lang="fr-CH" dirty="0"/>
              <a:t>(ONG, industrie, régions et      villes….360 organisations, espaces expos dédiés).</a:t>
            </a:r>
          </a:p>
          <a:p>
            <a:r>
              <a:rPr lang="fr-CH" dirty="0"/>
              <a:t>Un soutien populaire sans précédent pour une négociation internationale. Une couverture médiatique constructive.</a:t>
            </a:r>
          </a:p>
          <a:p>
            <a:r>
              <a:rPr lang="fr-CH" dirty="0"/>
              <a:t>Un engagement exceptionnel de la </a:t>
            </a:r>
            <a:r>
              <a:rPr lang="fr-CH" b="1" dirty="0"/>
              <a:t>Présidence française </a:t>
            </a:r>
            <a:r>
              <a:rPr lang="fr-CH" dirty="0"/>
              <a:t>à tous les niveaux, pour la préparation et la négociation. Elément moteur sur le plan politique, pour mobiliser les Chefs d’Etat.</a:t>
            </a:r>
          </a:p>
          <a:p>
            <a:r>
              <a:rPr lang="fr-CH" dirty="0"/>
              <a:t>  Le cadre institutionnel et logistique des Nations Unies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D14E-EEE9-4523-9D96-E8CC928E4E5D}" type="slidenum">
              <a:rPr lang="fr-CH" smtClean="0"/>
              <a:t>19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47352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/>
              <a:t>Résumé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CH" dirty="0"/>
              <a:t>   Une longue histoire de conférences sur le climat,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CH" dirty="0"/>
              <a:t>   une analyse scientifique très approfondie,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CH" dirty="0"/>
              <a:t>   et un processus de négociation «hors normes»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CH" dirty="0"/>
              <a:t>   conduisent à la </a:t>
            </a:r>
            <a:r>
              <a:rPr lang="fr-CH" b="1" dirty="0"/>
              <a:t>COP21</a:t>
            </a:r>
            <a:endParaRPr lang="fr-CH" dirty="0"/>
          </a:p>
          <a:p>
            <a:pPr>
              <a:buFont typeface="Wingdings" panose="05000000000000000000" pitchFamily="2" charset="2"/>
              <a:buChar char="Ø"/>
            </a:pPr>
            <a:r>
              <a:rPr lang="fr-CH" dirty="0"/>
              <a:t>    qui adopte un accord ambitieux, </a:t>
            </a:r>
            <a:r>
              <a:rPr lang="fr-CH" b="1" dirty="0"/>
              <a:t>l’Accord de Paris</a:t>
            </a:r>
            <a:r>
              <a:rPr lang="fr-CH" dirty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CH" dirty="0"/>
              <a:t>   dont la mise en œuvre sera complexe.</a:t>
            </a:r>
          </a:p>
          <a:p>
            <a:pPr marL="0" indent="0">
              <a:buNone/>
            </a:pPr>
            <a:r>
              <a:rPr lang="fr-CH" dirty="0"/>
              <a:t>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D14E-EEE9-4523-9D96-E8CC928E4E5D}" type="slidenum">
              <a:rPr lang="fr-CH" smtClean="0"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733539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2655" y="443345"/>
            <a:ext cx="15395890" cy="1071419"/>
          </a:xfrm>
        </p:spPr>
        <p:txBody>
          <a:bodyPr>
            <a:normAutofit/>
          </a:bodyPr>
          <a:lstStyle/>
          <a:p>
            <a:r>
              <a:rPr lang="fr-CH" sz="4000" b="1" dirty="0">
                <a:latin typeface="+mn-lt"/>
              </a:rPr>
              <a:t>Conclusion: un bilan positif, à confirmer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b="1" dirty="0"/>
              <a:t>1. Capacité du système de coopération internationale à atteindre un accord sur un sujet extrêmement complexe</a:t>
            </a:r>
          </a:p>
          <a:p>
            <a:pPr marL="0" indent="0">
              <a:buNone/>
            </a:pPr>
            <a:r>
              <a:rPr lang="fr-CH" b="1" dirty="0"/>
              <a:t>2. Nouvelles modalités de négociation</a:t>
            </a:r>
          </a:p>
          <a:p>
            <a:pPr marL="0" indent="0">
              <a:buNone/>
            </a:pPr>
            <a:r>
              <a:rPr lang="fr-CH" b="1" dirty="0"/>
              <a:t>3. Complémentarité actions publiques et privées.</a:t>
            </a:r>
          </a:p>
          <a:p>
            <a:pPr marL="0" indent="0">
              <a:buNone/>
            </a:pPr>
            <a:r>
              <a:rPr lang="fr-CH" b="1" dirty="0"/>
              <a:t>4. Test: la mise en œuvre sur le long terme de toutes les </a:t>
            </a:r>
            <a:r>
              <a:rPr lang="fr-CH" b="1"/>
              <a:t>composantes  </a:t>
            </a:r>
            <a:r>
              <a:rPr lang="fr-CH" b="1" dirty="0"/>
              <a:t>et le suivi dès COP22 Marrakech, décembre 2016.</a:t>
            </a:r>
          </a:p>
          <a:p>
            <a:pPr marL="0" indent="0">
              <a:buNone/>
            </a:pPr>
            <a:r>
              <a:rPr lang="fr-CH" b="1" dirty="0"/>
              <a:t>5. Un exemple pour d’autres négociations ??? 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D14E-EEE9-4523-9D96-E8CC928E4E5D}" type="slidenum">
              <a:rPr lang="fr-CH" smtClean="0"/>
              <a:t>20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36831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4000" b="1" dirty="0">
                <a:latin typeface="+mn-lt"/>
              </a:rPr>
              <a:t>1. Les conventions environnementales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89103"/>
            <a:ext cx="10515600" cy="45878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CH" b="1" i="1" dirty="0">
                <a:solidFill>
                  <a:schemeClr val="accent2">
                    <a:lumMod val="75000"/>
                  </a:schemeClr>
                </a:solidFill>
              </a:rPr>
              <a:t>Un très vaste corpus de conventions mondiales et régionales.</a:t>
            </a:r>
          </a:p>
          <a:p>
            <a:pPr marL="0" indent="0">
              <a:buNone/>
            </a:pPr>
            <a:r>
              <a:rPr lang="fr-CH" b="1" dirty="0"/>
              <a:t>  </a:t>
            </a:r>
            <a:r>
              <a:rPr lang="fr-CH" dirty="0"/>
              <a:t>Exemples:</a:t>
            </a:r>
          </a:p>
          <a:p>
            <a:pPr>
              <a:buFontTx/>
              <a:buChar char="-"/>
            </a:pPr>
            <a:r>
              <a:rPr lang="fr-CH" dirty="0"/>
              <a:t>Avant 1992:</a:t>
            </a:r>
          </a:p>
          <a:p>
            <a:r>
              <a:rPr lang="fr-CH" b="1" dirty="0"/>
              <a:t>RAMSAR, Iran, 1971: protection zones humides</a:t>
            </a:r>
          </a:p>
          <a:p>
            <a:r>
              <a:rPr lang="fr-CH" b="1" dirty="0"/>
              <a:t>CITES, Washington, 1973: commerce des espèces menacées</a:t>
            </a:r>
          </a:p>
          <a:p>
            <a:pPr marL="0" indent="0">
              <a:buNone/>
            </a:pPr>
            <a:endParaRPr lang="fr-CH" b="1" dirty="0"/>
          </a:p>
          <a:p>
            <a:pPr>
              <a:buFontTx/>
              <a:buChar char="-"/>
            </a:pPr>
            <a:r>
              <a:rPr lang="fr-CH" dirty="0"/>
              <a:t>Sous l’impulsion du Sommet de la Terre de Rio 1992:</a:t>
            </a:r>
          </a:p>
          <a:p>
            <a:r>
              <a:rPr lang="fr-CH" b="1" dirty="0"/>
              <a:t>Convention sur la diversité biologique, Rio, 1992</a:t>
            </a:r>
          </a:p>
          <a:p>
            <a:r>
              <a:rPr lang="fr-CH" b="1" dirty="0"/>
              <a:t>Convention sur la lutte contre la désertification, Paris, 1994</a:t>
            </a:r>
          </a:p>
          <a:p>
            <a:endParaRPr lang="fr-CH" dirty="0"/>
          </a:p>
          <a:p>
            <a:endParaRPr lang="fr-CH" dirty="0"/>
          </a:p>
          <a:p>
            <a:endParaRPr lang="fr-CH" dirty="0"/>
          </a:p>
          <a:p>
            <a:endParaRPr lang="fr-CH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D14E-EEE9-4523-9D96-E8CC928E4E5D}" type="slidenum">
              <a:rPr lang="fr-CH" smtClean="0"/>
              <a:t>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51142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847" y="569312"/>
            <a:ext cx="10616953" cy="851116"/>
          </a:xfrm>
        </p:spPr>
        <p:txBody>
          <a:bodyPr>
            <a:normAutofit fontScale="90000"/>
          </a:bodyPr>
          <a:lstStyle/>
          <a:p>
            <a:r>
              <a:rPr lang="fr-CH" sz="4000" b="1" dirty="0">
                <a:latin typeface="+mn-lt"/>
              </a:rPr>
              <a:t>2. Les principales étapes de la CCNUCC</a:t>
            </a:r>
            <a:br>
              <a:rPr lang="fr-CH" sz="4000" b="1" dirty="0">
                <a:latin typeface="+mn-lt"/>
              </a:rPr>
            </a:br>
            <a:br>
              <a:rPr lang="fr-CH" sz="4000" b="1" dirty="0">
                <a:latin typeface="+mn-lt"/>
              </a:rPr>
            </a:br>
            <a:r>
              <a:rPr lang="fr-CH" sz="3100" b="1" i="1" dirty="0">
                <a:solidFill>
                  <a:srgbClr val="FF0000"/>
                </a:solidFill>
                <a:latin typeface="+mn-lt"/>
              </a:rPr>
              <a:t>L’origine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H" b="1" dirty="0"/>
              <a:t>(i) «Convention Cadre des Nations Unies sur les Changements Climatiques»</a:t>
            </a:r>
          </a:p>
          <a:p>
            <a:r>
              <a:rPr lang="fr-CH" dirty="0"/>
              <a:t>Conclue au Sommet de la Terre à Rio, 1992. </a:t>
            </a:r>
          </a:p>
          <a:p>
            <a:r>
              <a:rPr lang="fr-CH" dirty="0"/>
              <a:t>Lutte contre l’augmentation de l’effet de serre liée aux activités humaines.</a:t>
            </a:r>
          </a:p>
          <a:p>
            <a:r>
              <a:rPr lang="fr-CH" dirty="0"/>
              <a:t>Pas d’objectif chiffré global, mais objectif des pays industrialisés à ramener leur émissions au niveau de 1990.</a:t>
            </a:r>
          </a:p>
          <a:p>
            <a:r>
              <a:rPr lang="fr-CH" dirty="0"/>
              <a:t>Organe suprême: </a:t>
            </a:r>
            <a:r>
              <a:rPr lang="fr-CH" b="1" dirty="0"/>
              <a:t>«Conférence des Parties»</a:t>
            </a:r>
            <a:r>
              <a:rPr lang="fr-CH" dirty="0"/>
              <a:t>. Siège: Bonn     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D14E-EEE9-4523-9D96-E8CC928E4E5D}" type="slidenum">
              <a:rPr lang="fr-CH" smtClean="0"/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38654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6847" y="488271"/>
            <a:ext cx="10652833" cy="5734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b="1" dirty="0"/>
              <a:t>(ii) Le Protocole de Kyoto 1997 (+ accords Marrakech 2001)</a:t>
            </a:r>
          </a:p>
          <a:p>
            <a:pPr marL="0" indent="0">
              <a:buNone/>
            </a:pPr>
            <a:endParaRPr lang="fr-CH" b="1" dirty="0"/>
          </a:p>
          <a:p>
            <a:pPr marL="0" indent="0">
              <a:buNone/>
            </a:pPr>
            <a:r>
              <a:rPr lang="fr-CH" b="1" i="1" dirty="0">
                <a:solidFill>
                  <a:srgbClr val="FF0000"/>
                </a:solidFill>
              </a:rPr>
              <a:t>Une négociation très difficile</a:t>
            </a:r>
          </a:p>
          <a:p>
            <a:r>
              <a:rPr lang="fr-CH" b="1" dirty="0"/>
              <a:t> … </a:t>
            </a:r>
            <a:r>
              <a:rPr lang="fr-CH" dirty="0"/>
              <a:t>pour définir des obligations et des objectifs de réduction des GES entre 1990 et 2008-2012. Pays développés : - 5%, UE et Suisse: -8%</a:t>
            </a:r>
          </a:p>
          <a:p>
            <a:r>
              <a:rPr lang="fr-CH" dirty="0"/>
              <a:t>Entrée en vigueur en 2005 après ratification par la Russie</a:t>
            </a:r>
          </a:p>
          <a:p>
            <a:r>
              <a:rPr lang="fr-CH" dirty="0"/>
              <a:t>Retrait USA et Australie</a:t>
            </a:r>
          </a:p>
          <a:p>
            <a:r>
              <a:rPr lang="fr-CH" dirty="0"/>
              <a:t>Mécanismes novateurs:</a:t>
            </a:r>
          </a:p>
          <a:p>
            <a:pPr marL="0" indent="0">
              <a:buNone/>
            </a:pPr>
            <a:r>
              <a:rPr lang="fr-CH" dirty="0"/>
              <a:t>   - échanges internationaux de permis d’émission</a:t>
            </a:r>
          </a:p>
          <a:p>
            <a:pPr marL="0" indent="0">
              <a:buNone/>
            </a:pPr>
            <a:r>
              <a:rPr lang="fr-CH" dirty="0"/>
              <a:t>   - coopération avec les PED</a:t>
            </a:r>
          </a:p>
          <a:p>
            <a:pPr marL="0" indent="0">
              <a:buNone/>
            </a:pPr>
            <a:r>
              <a:rPr lang="fr-CH" dirty="0"/>
              <a:t>   </a:t>
            </a:r>
            <a:endParaRPr lang="fr-CH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D14E-EEE9-4523-9D96-E8CC928E4E5D}" type="slidenum">
              <a:rPr lang="fr-CH" smtClean="0"/>
              <a:t>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94176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98990" y="905522"/>
            <a:ext cx="10554810" cy="52714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H" dirty="0"/>
              <a:t> </a:t>
            </a:r>
            <a:r>
              <a:rPr lang="fr-CH" b="1" dirty="0"/>
              <a:t>(iii) La Conférence de Copenhague (COP15), 2009</a:t>
            </a:r>
          </a:p>
          <a:p>
            <a:pPr marL="457200" lvl="1" indent="0">
              <a:buNone/>
            </a:pPr>
            <a:endParaRPr lang="fr-CH" b="1" dirty="0"/>
          </a:p>
          <a:p>
            <a:pPr marL="457200" lvl="1" indent="0">
              <a:buNone/>
            </a:pPr>
            <a:r>
              <a:rPr lang="fr-CH" sz="3000" b="1" i="1" dirty="0">
                <a:solidFill>
                  <a:srgbClr val="FF0000"/>
                </a:solidFill>
              </a:rPr>
              <a:t>L’échec…</a:t>
            </a:r>
          </a:p>
          <a:p>
            <a:endParaRPr lang="fr-CH" b="1" dirty="0"/>
          </a:p>
          <a:p>
            <a:r>
              <a:rPr lang="fr-CH" dirty="0"/>
              <a:t>Un accord aurait été nécessaire pour prolonger le Protocole de Kyoto (échéance: début 2013)</a:t>
            </a:r>
          </a:p>
          <a:p>
            <a:r>
              <a:rPr lang="fr-CH" dirty="0"/>
              <a:t>Recommandations du GIEC: réduction de moitié des émissions de GES entre 1990 et 2050 pour limiter l’augmentation des températures à 2°.</a:t>
            </a:r>
          </a:p>
          <a:p>
            <a:r>
              <a:rPr lang="fr-CH" b="1" dirty="0"/>
              <a:t>Aucun accord</a:t>
            </a:r>
            <a:r>
              <a:rPr lang="fr-CH" dirty="0"/>
              <a:t> et aucun engagement des pays. Responsabilité partagée: USA, Chine, pays pétroliers, UE…</a:t>
            </a:r>
          </a:p>
          <a:p>
            <a:r>
              <a:rPr lang="fr-CH" b="1" dirty="0"/>
              <a:t>Création d’un Fonds Climatique Vert</a:t>
            </a:r>
            <a:r>
              <a:rPr lang="fr-CH" dirty="0"/>
              <a:t> (10 </a:t>
            </a:r>
            <a:r>
              <a:rPr lang="fr-CH" dirty="0" err="1"/>
              <a:t>mrds</a:t>
            </a:r>
            <a:r>
              <a:rPr lang="fr-CH" dirty="0"/>
              <a:t> dollars par an en 2010, 2011 et 2012  - montant atteint en 2014)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D14E-EEE9-4523-9D96-E8CC928E4E5D}" type="slidenum">
              <a:rPr lang="fr-CH" smtClean="0"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37122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685800" y="922020"/>
            <a:ext cx="10538460" cy="5064443"/>
          </a:xfrm>
        </p:spPr>
        <p:txBody>
          <a:bodyPr/>
          <a:lstStyle/>
          <a:p>
            <a:pPr marL="0" indent="0">
              <a:buNone/>
            </a:pPr>
            <a:r>
              <a:rPr lang="fr-CH" dirty="0"/>
              <a:t>(iv) </a:t>
            </a:r>
            <a:r>
              <a:rPr lang="fr-C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Conférence de Lima </a:t>
            </a:r>
            <a:r>
              <a:rPr lang="fr-CH" b="1" dirty="0"/>
              <a:t>(COP20) 2014</a:t>
            </a:r>
          </a:p>
          <a:p>
            <a:pPr marL="0" indent="0">
              <a:buNone/>
            </a:pPr>
            <a:r>
              <a:rPr lang="fr-CH" b="1" i="1" dirty="0">
                <a:solidFill>
                  <a:srgbClr val="FF0000"/>
                </a:solidFill>
              </a:rPr>
              <a:t>La préparation de Paris 2015</a:t>
            </a:r>
          </a:p>
          <a:p>
            <a:pPr marL="0" indent="0">
              <a:buNone/>
            </a:pPr>
            <a:endParaRPr lang="fr-CH" b="1" i="1" dirty="0">
              <a:solidFill>
                <a:srgbClr val="FF0000"/>
              </a:solidFill>
            </a:endParaRPr>
          </a:p>
          <a:p>
            <a:r>
              <a:rPr lang="fr-CH" dirty="0"/>
              <a:t>Accord sur une ébauche de texte et sur une procédure</a:t>
            </a:r>
          </a:p>
          <a:p>
            <a:r>
              <a:rPr lang="fr-CH" dirty="0"/>
              <a:t>Concept des </a:t>
            </a:r>
            <a:r>
              <a:rPr lang="fr-CH" b="1" dirty="0"/>
              <a:t>INDC</a:t>
            </a:r>
            <a:r>
              <a:rPr lang="fr-CH" dirty="0"/>
              <a:t> (</a:t>
            </a:r>
            <a:r>
              <a:rPr lang="fr-CH" dirty="0" err="1"/>
              <a:t>intended</a:t>
            </a:r>
            <a:r>
              <a:rPr lang="fr-CH" dirty="0"/>
              <a:t> </a:t>
            </a:r>
            <a:r>
              <a:rPr lang="fr-CH" dirty="0" err="1"/>
              <a:t>nationally</a:t>
            </a:r>
            <a:r>
              <a:rPr lang="fr-CH" dirty="0"/>
              <a:t> </a:t>
            </a:r>
            <a:r>
              <a:rPr lang="fr-CH" dirty="0" err="1"/>
              <a:t>determined</a:t>
            </a:r>
            <a:r>
              <a:rPr lang="fr-CH" dirty="0"/>
              <a:t> contributions) sur la réduction des émissions</a:t>
            </a:r>
          </a:p>
          <a:p>
            <a:r>
              <a:rPr lang="fr-CH" b="1" dirty="0"/>
              <a:t>«Agenda des solutions»</a:t>
            </a:r>
            <a:r>
              <a:rPr lang="fr-CH" dirty="0"/>
              <a:t> pour le secteur privé et les ONG</a:t>
            </a:r>
          </a:p>
          <a:p>
            <a:r>
              <a:rPr lang="fr-CH" dirty="0"/>
              <a:t>«Plan d’Action Lima-Paris» pour des actions multilatérales</a:t>
            </a:r>
          </a:p>
          <a:p>
            <a:r>
              <a:rPr lang="fr-CH" dirty="0"/>
              <a:t>Financement: Fonds vert et autres sources</a:t>
            </a:r>
          </a:p>
          <a:p>
            <a:pPr marL="0" indent="0">
              <a:buNone/>
            </a:pPr>
            <a:endParaRPr lang="fr-CH" dirty="0"/>
          </a:p>
          <a:p>
            <a:endParaRPr lang="fr-CH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D14E-EEE9-4523-9D96-E8CC928E4E5D}" type="slidenum">
              <a:rPr lang="fr-CH" smtClean="0"/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1813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14205"/>
            <a:ext cx="10515600" cy="1325563"/>
          </a:xfrm>
        </p:spPr>
        <p:txBody>
          <a:bodyPr/>
          <a:lstStyle/>
          <a:p>
            <a:r>
              <a:rPr lang="fr-CH" sz="2800" dirty="0">
                <a:latin typeface="+mn-lt"/>
              </a:rPr>
              <a:t>(v)</a:t>
            </a:r>
            <a:r>
              <a:rPr lang="fr-CH" sz="2800" b="1" dirty="0">
                <a:latin typeface="+mn-lt"/>
              </a:rPr>
              <a:t> Les engagements nationaux pris en 2014/2015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5103019"/>
          </a:xfrm>
        </p:spPr>
        <p:txBody>
          <a:bodyPr/>
          <a:lstStyle/>
          <a:p>
            <a:pPr marL="0" indent="0">
              <a:buNone/>
            </a:pPr>
            <a:r>
              <a:rPr lang="fr-CH" i="1" dirty="0">
                <a:solidFill>
                  <a:srgbClr val="FF0000"/>
                </a:solidFill>
              </a:rPr>
              <a:t>   Deux accords décisifs avant la COP21</a:t>
            </a:r>
          </a:p>
          <a:p>
            <a:r>
              <a:rPr lang="fr-CH" b="1" dirty="0"/>
              <a:t>Accord Conseil UE «Energie-climat 2030»</a:t>
            </a:r>
            <a:r>
              <a:rPr lang="fr-CH" dirty="0"/>
              <a:t> (octobre 2014):</a:t>
            </a:r>
          </a:p>
          <a:p>
            <a:pPr marL="0" indent="0">
              <a:buNone/>
            </a:pPr>
            <a:r>
              <a:rPr lang="fr-CH" dirty="0"/>
              <a:t>	- </a:t>
            </a:r>
            <a:r>
              <a:rPr lang="fr-CH" sz="2400" dirty="0"/>
              <a:t>réduction GES d’au moins 40% de 1990 à 2030</a:t>
            </a:r>
          </a:p>
          <a:p>
            <a:pPr marL="0" indent="0">
              <a:buNone/>
            </a:pPr>
            <a:r>
              <a:rPr lang="fr-CH" sz="2400" dirty="0"/>
              <a:t>	-  énergies renouvelables: 27 % mix énergétique (non contraignant)</a:t>
            </a:r>
          </a:p>
          <a:p>
            <a:pPr marL="0" indent="0">
              <a:buNone/>
            </a:pPr>
            <a:r>
              <a:rPr lang="fr-CH" sz="2400" dirty="0"/>
              <a:t>	-  économies d’énergie de 27% (non contraignant)</a:t>
            </a:r>
          </a:p>
          <a:p>
            <a:r>
              <a:rPr lang="fr-CH" b="1" dirty="0"/>
              <a:t>Accord USA / Chine </a:t>
            </a:r>
            <a:r>
              <a:rPr lang="fr-CH" dirty="0"/>
              <a:t>(novembre 2014) </a:t>
            </a:r>
          </a:p>
          <a:p>
            <a:pPr marL="457200" lvl="1" indent="0">
              <a:buNone/>
            </a:pPr>
            <a:r>
              <a:rPr lang="fr-CH" dirty="0"/>
              <a:t>       -  USA: réduction GES de 26% à 28% de 2005 à 2025</a:t>
            </a:r>
          </a:p>
          <a:p>
            <a:pPr lvl="2">
              <a:buFontTx/>
              <a:buChar char="-"/>
            </a:pPr>
            <a:r>
              <a:rPr lang="fr-CH" sz="2400" dirty="0"/>
              <a:t>Chine: pic des émissions vers 2030 et augmentation de la part des énergies non fossiles à 20% de la consommation d’énergie en 2030.</a:t>
            </a:r>
          </a:p>
          <a:p>
            <a:pPr marL="914400" lvl="2" indent="0">
              <a:buNone/>
            </a:pPr>
            <a:r>
              <a:rPr lang="fr-CH" sz="2400" dirty="0"/>
              <a:t>    </a:t>
            </a:r>
            <a:r>
              <a:rPr lang="fr-CH" dirty="0"/>
              <a:t>  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D14E-EEE9-4523-9D96-E8CC928E4E5D}" type="slidenum">
              <a:rPr lang="fr-CH" smtClean="0"/>
              <a:t>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83423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05522" y="365125"/>
            <a:ext cx="10448278" cy="602541"/>
          </a:xfrm>
        </p:spPr>
        <p:txBody>
          <a:bodyPr>
            <a:noAutofit/>
          </a:bodyPr>
          <a:lstStyle/>
          <a:p>
            <a:r>
              <a:rPr lang="fr-CH" sz="4000" b="1" dirty="0">
                <a:latin typeface="+mn-lt"/>
              </a:rPr>
              <a:t>3. L’analyse scientifique du GIEC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05522" y="1100831"/>
            <a:ext cx="10448278" cy="5076132"/>
          </a:xfrm>
        </p:spPr>
        <p:txBody>
          <a:bodyPr/>
          <a:lstStyle/>
          <a:p>
            <a:pPr marL="0" indent="0">
              <a:buNone/>
            </a:pPr>
            <a:r>
              <a:rPr lang="fr-CH" b="1" i="1" dirty="0">
                <a:solidFill>
                  <a:srgbClr val="FF0000"/>
                </a:solidFill>
              </a:rPr>
              <a:t>La base scientifique en appui des négociations</a:t>
            </a:r>
          </a:p>
          <a:p>
            <a:pPr marL="0" indent="0">
              <a:buNone/>
            </a:pPr>
            <a:r>
              <a:rPr lang="fr-CH" b="1" dirty="0"/>
              <a:t>«Groupe d’experts intergouvernemental sur l’évolution du climat»</a:t>
            </a:r>
            <a:r>
              <a:rPr lang="fr-CH" b="1" i="1" dirty="0">
                <a:solidFill>
                  <a:srgbClr val="FF0000"/>
                </a:solidFill>
              </a:rPr>
              <a:t> </a:t>
            </a:r>
          </a:p>
          <a:p>
            <a:r>
              <a:rPr lang="fr-CH" dirty="0"/>
              <a:t>Créé en 1988 par OMM et PNUE</a:t>
            </a:r>
          </a:p>
          <a:p>
            <a:r>
              <a:rPr lang="fr-CH" dirty="0"/>
              <a:t>1</a:t>
            </a:r>
            <a:r>
              <a:rPr lang="fr-CH" baseline="30000" dirty="0"/>
              <a:t>er</a:t>
            </a:r>
            <a:r>
              <a:rPr lang="fr-CH" dirty="0"/>
              <a:t> rapport d’évaluation en 1990</a:t>
            </a:r>
          </a:p>
          <a:p>
            <a:r>
              <a:rPr lang="fr-CH" dirty="0"/>
              <a:t>Prix Nobel de la Paix en 2007</a:t>
            </a:r>
          </a:p>
          <a:p>
            <a:r>
              <a:rPr lang="fr-CH" b="1" dirty="0"/>
              <a:t>5</a:t>
            </a:r>
            <a:r>
              <a:rPr lang="fr-CH" b="1" baseline="30000" dirty="0"/>
              <a:t>ème</a:t>
            </a:r>
            <a:r>
              <a:rPr lang="fr-CH" b="1" dirty="0"/>
              <a:t> rapport d’évaluation en 2014 – base pour COP21</a:t>
            </a:r>
            <a:r>
              <a:rPr lang="fr-CH" dirty="0"/>
              <a:t>: 3 volumes , plus rapport de synthèse</a:t>
            </a:r>
          </a:p>
          <a:p>
            <a:r>
              <a:rPr lang="fr-CH" dirty="0"/>
              <a:t>Nouvelle Présidence dès octobre 2015.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D14E-EEE9-4523-9D96-E8CC928E4E5D}" type="slidenum">
              <a:rPr lang="fr-CH" smtClean="0"/>
              <a:t>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086926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1365</Words>
  <Application>Microsoft Office PowerPoint</Application>
  <PresentationFormat>Grand écran</PresentationFormat>
  <Paragraphs>152</Paragraphs>
  <Slides>20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Thème Office</vt:lpstr>
      <vt:lpstr>Bilan de la COP21: une lecture économique et politique des conventions sur le climat</vt:lpstr>
      <vt:lpstr>Résumé</vt:lpstr>
      <vt:lpstr>1. Les conventions environnementales</vt:lpstr>
      <vt:lpstr>2. Les principales étapes de la CCNUCC  L’origine</vt:lpstr>
      <vt:lpstr>Présentation PowerPoint</vt:lpstr>
      <vt:lpstr>Présentation PowerPoint</vt:lpstr>
      <vt:lpstr>Présentation PowerPoint</vt:lpstr>
      <vt:lpstr>(v) Les engagements nationaux pris en 2014/2015</vt:lpstr>
      <vt:lpstr>3. L’analyse scientifique du GIEC</vt:lpstr>
      <vt:lpstr>Présentation PowerPoint</vt:lpstr>
      <vt:lpstr> La fonte des glaciers  «L’indicateur suisse»</vt:lpstr>
      <vt:lpstr>Présentation PowerPoint</vt:lpstr>
      <vt:lpstr>4. L’analyse économique   Une modélisation complexe mais une tendance claire</vt:lpstr>
      <vt:lpstr>Présentation PowerPoint</vt:lpstr>
      <vt:lpstr>5. L’Accord de Paris du 12 décembre 2015     </vt:lpstr>
      <vt:lpstr>Présentation PowerPoint</vt:lpstr>
      <vt:lpstr>Présentation PowerPoint</vt:lpstr>
      <vt:lpstr>Présentation PowerPoint</vt:lpstr>
      <vt:lpstr>Présentation PowerPoint</vt:lpstr>
      <vt:lpstr>Conclusion: un bilan positif, à confirmer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 de la COP21: une lecture économique et politique des conventions climat</dc:title>
  <dc:creator>Viatte Gerard</dc:creator>
  <cp:lastModifiedBy>Greg</cp:lastModifiedBy>
  <cp:revision>87</cp:revision>
  <cp:lastPrinted>2016-03-12T17:19:55Z</cp:lastPrinted>
  <dcterms:created xsi:type="dcterms:W3CDTF">2016-02-27T11:12:39Z</dcterms:created>
  <dcterms:modified xsi:type="dcterms:W3CDTF">2016-03-17T10:15:35Z</dcterms:modified>
</cp:coreProperties>
</file>