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8" r:id="rId4"/>
    <p:sldId id="258" r:id="rId5"/>
    <p:sldId id="261" r:id="rId6"/>
    <p:sldId id="262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2"/>
  </p:normalViewPr>
  <p:slideViewPr>
    <p:cSldViewPr snapToGrid="0">
      <p:cViewPr varScale="1">
        <p:scale>
          <a:sx n="104" d="100"/>
          <a:sy n="104" d="100"/>
        </p:scale>
        <p:origin x="9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EFDD-890A-48F7-9B96-B2E2D0A17B2D}" type="datetimeFigureOut">
              <a:rPr lang="fr-CH" smtClean="0"/>
              <a:t>24.05.23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D250E-BA5C-46FE-935F-18F00AADF75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62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Entre 1980 et 2019, la situation de la quasi-totalité des pays s'est considérablement améliorée. Les inégalités mondiales se sont réduites et la part de la population mondiale vivant dans l'extrême pauvreté est passée de 42 % en 1981 à de 42 % en 1981 à seulement 8,6 % en 2018.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D250E-BA5C-46FE-935F-18F00AADF75B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724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D250E-BA5C-46FE-935F-18F00AADF75B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324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96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61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957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1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7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5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89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1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6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6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CB9A-386A-404B-B176-312302C6E49A}" type="datetimeFigureOut">
              <a:rPr lang="de-CH" smtClean="0"/>
              <a:t>24.05.23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6E70-72CE-4B03-A802-FE209B096C7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38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L’Organisation mondiale du commerce à l’épreuve des tensions géopolitiques. Quel avenir pour la coopération commerciale multilatérale ? </a:t>
            </a:r>
            <a:endParaRPr lang="de-CH" sz="3600" b="1" dirty="0"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Forum Suisse de </a:t>
            </a:r>
            <a:r>
              <a:rPr lang="de-CH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Politique</a:t>
            </a:r>
            <a:r>
              <a:rPr lang="de-CH" sz="1800" b="1" dirty="0">
                <a:latin typeface="Arial" panose="020B0604020202020204" pitchFamily="34" charset="0"/>
                <a:cs typeface="Arial" panose="020B0604020202020204" pitchFamily="34" charset="0"/>
              </a:rPr>
              <a:t> Internationale</a:t>
            </a:r>
          </a:p>
          <a:p>
            <a:r>
              <a:rPr lang="fr-CH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Chambre de commerce, d'industrie et des services de Genève</a:t>
            </a:r>
            <a:br>
              <a:rPr lang="fr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</a:t>
            </a:r>
            <a:r>
              <a:rPr lang="de-CH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</a:t>
            </a: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 </a:t>
            </a:r>
          </a:p>
          <a:p>
            <a:r>
              <a:rPr lang="fr-CH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Conférence de l’ambassadeur Didier Chambovey, </a:t>
            </a:r>
            <a:r>
              <a:rPr lang="fr-CH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Représentant permanent de la Suisse auprès de l’OMC et de l’AELE</a:t>
            </a: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4800" dirty="0">
                <a:latin typeface="Arial" panose="020B0604020202020204" pitchFamily="34" charset="0"/>
                <a:cs typeface="Arial" panose="020B0604020202020204" pitchFamily="34" charset="0"/>
              </a:rPr>
              <a:t>Rappel </a:t>
            </a:r>
            <a:r>
              <a:rPr lang="de-CH" sz="4800" dirty="0" err="1">
                <a:latin typeface="Arial" panose="020B0604020202020204" pitchFamily="34" charset="0"/>
                <a:cs typeface="Arial" panose="020B0604020202020204" pitchFamily="34" charset="0"/>
              </a:rPr>
              <a:t>historique</a:t>
            </a:r>
            <a:endParaRPr lang="de-CH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système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multilatéral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né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géopolitique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l’Après-guerre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Bretton Woods et GATT)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Instrument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économique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la Guerre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froide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prenantes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économie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marché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Commerce en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tant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moteur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croissance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vecteur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paix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Système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renforcé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chute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du mur et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réformes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économiques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libérales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début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années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1990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Création OMC (164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Membres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adhésion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Chine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(2001) et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Russie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t>(2012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Accentuation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globalisation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économique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1DA32-8035-4A1C-A3CD-3F32B492C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Phases de la </a:t>
            </a:r>
            <a:r>
              <a:rPr lang="en-US" sz="4900" b="1" dirty="0" err="1"/>
              <a:t>globalisation</a:t>
            </a:r>
            <a:r>
              <a:rPr lang="en-US" sz="4900" b="1" dirty="0"/>
              <a:t>, 1870-2021 </a:t>
            </a:r>
            <a:br>
              <a:rPr lang="en-US" b="1" dirty="0"/>
            </a:br>
            <a:r>
              <a:rPr lang="en-US" sz="3600" b="1" dirty="0"/>
              <a:t>(Somme des exportations et importations </a:t>
            </a:r>
            <a:r>
              <a:rPr lang="en-US" sz="3600" b="1" dirty="0" err="1"/>
              <a:t>en</a:t>
            </a:r>
            <a:r>
              <a:rPr lang="en-US" sz="3600" b="1" dirty="0"/>
              <a:t> pour-cent du PIB)</a:t>
            </a:r>
            <a:endParaRPr lang="fr-CH" sz="3600" b="1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92C49B4-C6E4-4F79-8B85-2552959A0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712" y="1825625"/>
            <a:ext cx="10384576" cy="4351338"/>
          </a:xfrm>
        </p:spPr>
      </p:pic>
    </p:spTree>
    <p:extLst>
      <p:ext uri="{BB962C8B-B14F-4D97-AF65-F5344CB8AC3E}">
        <p14:creationId xmlns:p14="http://schemas.microsoft.com/office/powerpoint/2010/main" val="342497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1155C-04AD-4617-912B-6DC754A6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4800" dirty="0">
                <a:latin typeface="Arial" panose="020B0604020202020204" pitchFamily="34" charset="0"/>
                <a:cs typeface="Arial" panose="020B0604020202020204" pitchFamily="34" charset="0"/>
              </a:rPr>
              <a:t>Globalisation : bénéfices et défis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243F1D-B1E7-491D-BC6A-F3420F96D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3200" dirty="0"/>
              <a:t>Croissance économique : réduction pauvreté et inégalités globales</a:t>
            </a:r>
          </a:p>
          <a:p>
            <a:r>
              <a:rPr lang="fr-CH" sz="3200" dirty="0"/>
              <a:t>Interdépendances accrues</a:t>
            </a:r>
          </a:p>
          <a:p>
            <a:r>
              <a:rPr lang="fr-CH" sz="3200" dirty="0"/>
              <a:t>Distribution inégale des bénéfices : politiques d’accompagnement nécessaires (par ex. </a:t>
            </a:r>
            <a:r>
              <a:rPr lang="fr-CH" sz="3200" dirty="0" err="1"/>
              <a:t>flexicurity</a:t>
            </a:r>
            <a:r>
              <a:rPr lang="fr-CH" sz="3200" dirty="0"/>
              <a:t>)</a:t>
            </a:r>
          </a:p>
          <a:p>
            <a:r>
              <a:rPr lang="fr-CH" sz="3200" dirty="0"/>
              <a:t>Vulnérabilité des chaînes de production (COVID/conflit)</a:t>
            </a:r>
          </a:p>
          <a:p>
            <a:r>
              <a:rPr lang="fr-CH" sz="3200" dirty="0"/>
              <a:t>Impératifs de politique interne</a:t>
            </a:r>
          </a:p>
          <a:p>
            <a:r>
              <a:rPr lang="fr-CH" sz="3200" dirty="0"/>
              <a:t>Pays en développement  </a:t>
            </a:r>
          </a:p>
        </p:txBody>
      </p:sp>
    </p:spTree>
    <p:extLst>
      <p:ext uri="{BB962C8B-B14F-4D97-AF65-F5344CB8AC3E}">
        <p14:creationId xmlns:p14="http://schemas.microsoft.com/office/powerpoint/2010/main" val="413983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30C27-F0D8-4662-A0A2-2915FF8F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Pauvreté dans le monde (seuil de 2.15$/jour)</a:t>
            </a:r>
            <a:r>
              <a:rPr lang="fr-CH" sz="4400" b="1" dirty="0"/>
              <a:t> </a:t>
            </a:r>
            <a:r>
              <a:rPr lang="fr-CH" sz="2200" b="1" dirty="0"/>
              <a:t>Source : </a:t>
            </a:r>
            <a:r>
              <a:rPr lang="fr-CH" sz="2200" dirty="0"/>
              <a:t>Banque mondiale. 2022. « Rapport 2022 sur la pauvreté et la prospérité partagée: Corriger le tir. »</a:t>
            </a:r>
            <a:endParaRPr lang="fr-CH" sz="2200" b="1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5750C45-48F4-41CE-86D6-A9D89F0FB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7739" y="1904301"/>
            <a:ext cx="8942665" cy="4748169"/>
          </a:xfrm>
        </p:spPr>
      </p:pic>
    </p:spTree>
    <p:extLst>
      <p:ext uri="{BB962C8B-B14F-4D97-AF65-F5344CB8AC3E}">
        <p14:creationId xmlns:p14="http://schemas.microsoft.com/office/powerpoint/2010/main" val="347006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D585D-2C85-474C-855F-296C3E1B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/>
              <a:t>Inégalités dans le monde (coefficient de Gini)</a:t>
            </a:r>
            <a:br>
              <a:rPr lang="fr-CH" b="1" dirty="0"/>
            </a:br>
            <a:r>
              <a:rPr lang="fr-CH" sz="2400" b="1" dirty="0"/>
              <a:t>Source : </a:t>
            </a:r>
            <a:r>
              <a:rPr lang="fr-CH" sz="2400" dirty="0"/>
              <a:t>Banque mondiale. 2022. « Rapport 2022 sur la pauvreté et la prospérité partagée: Corriger le tir. »</a:t>
            </a:r>
            <a:endParaRPr lang="fr-CH" sz="2400" b="1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570078C-94A4-4EAC-8CB5-C34348162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0937" y="2282031"/>
            <a:ext cx="4810125" cy="343852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714EDB4-C85E-4309-B5E7-B9C1848C7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417" y="1948225"/>
            <a:ext cx="8758106" cy="50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4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D1B1E-68B4-47E0-B4E8-E2CECB8D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/>
              <a:t>Les défis du multilatéralisme commercial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D2F701-C789-4F9D-B941-01CF4AB0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4000" dirty="0"/>
              <a:t>Manque de leadership des grandes puissances</a:t>
            </a:r>
          </a:p>
          <a:p>
            <a:r>
              <a:rPr lang="fr-CH" sz="4000" dirty="0"/>
              <a:t>Tensions systémiques et géopolitiques (restrictions commerciales, screening investissements, sécurité nationale)</a:t>
            </a:r>
          </a:p>
          <a:p>
            <a:r>
              <a:rPr lang="fr-CH" sz="4000" dirty="0"/>
              <a:t>Politiques interventionnistes (subventions)</a:t>
            </a:r>
          </a:p>
          <a:p>
            <a:r>
              <a:rPr lang="fr-CH" sz="4000" dirty="0"/>
              <a:t>Revendications politiques de développement : </a:t>
            </a:r>
            <a:r>
              <a:rPr lang="fr-CH" sz="4000" dirty="0" err="1"/>
              <a:t>policy</a:t>
            </a:r>
            <a:r>
              <a:rPr lang="fr-CH" sz="4000" dirty="0"/>
              <a:t> </a:t>
            </a:r>
            <a:r>
              <a:rPr lang="fr-CH" sz="4000" dirty="0" err="1"/>
              <a:t>spaces</a:t>
            </a:r>
            <a:r>
              <a:rPr lang="fr-CH" sz="4000" dirty="0"/>
              <a:t> (Inde Afrique du Sud)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330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CEF85-70E1-46EB-A829-A8AE847D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/>
              <a:t>Enseignements 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BEFA7-BC42-4F80-AB83-6BFCBFD27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Préserver l’acquis</a:t>
            </a:r>
          </a:p>
          <a:p>
            <a:pPr marL="0" indent="0">
              <a:buNone/>
            </a:pPr>
            <a:r>
              <a:rPr lang="fr-CH" dirty="0"/>
              <a:t>Utiliser potentiel de progrès (conférence ministérielle 2024):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Subventions à la pêche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Moratoire douanier sur transmissions électroniques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Amélioration des mécanismes existants (règlement des différends)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sécurité alimentaire, commerce et santé (propriété intellectuelle)</a:t>
            </a:r>
          </a:p>
          <a:p>
            <a:pPr marL="0" indent="0">
              <a:buNone/>
            </a:pPr>
            <a:r>
              <a:rPr lang="fr-CH" dirty="0"/>
              <a:t>Approches innovantes (initiatives plurilatérales) : Commerce électronique</a:t>
            </a:r>
          </a:p>
          <a:p>
            <a:pPr marL="0" indent="0">
              <a:buNone/>
            </a:pPr>
            <a:r>
              <a:rPr lang="fr-CH" dirty="0"/>
              <a:t>Préparer le futur : gérer les différences systémiques, développement durable </a:t>
            </a:r>
          </a:p>
        </p:txBody>
      </p:sp>
    </p:spTree>
    <p:extLst>
      <p:ext uri="{BB962C8B-B14F-4D97-AF65-F5344CB8AC3E}">
        <p14:creationId xmlns:p14="http://schemas.microsoft.com/office/powerpoint/2010/main" val="3894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4883C-421B-423E-BCE2-A8C5D007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/>
              <a:t>Enseignements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37C8C4-0F0C-4267-9632-4F0EB71D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H" sz="3200" dirty="0"/>
              <a:t>Fragmentation globale ni probable ni souhaitable</a:t>
            </a:r>
          </a:p>
          <a:p>
            <a:r>
              <a:rPr lang="fr-CH" sz="3200" dirty="0"/>
              <a:t>Effet de saturation : </a:t>
            </a:r>
            <a:r>
              <a:rPr lang="fr-CH" sz="3200" dirty="0" err="1"/>
              <a:t>slowbalisation</a:t>
            </a:r>
            <a:endParaRPr lang="fr-CH" sz="3200" dirty="0"/>
          </a:p>
          <a:p>
            <a:r>
              <a:rPr lang="fr-CH" sz="3200" dirty="0"/>
              <a:t>Ajustements (</a:t>
            </a:r>
            <a:r>
              <a:rPr lang="fr-CH" sz="3200" dirty="0" err="1"/>
              <a:t>reglobalisation</a:t>
            </a:r>
            <a:r>
              <a:rPr lang="fr-CH" sz="3200" dirty="0"/>
              <a:t>) en cours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sz="2800" dirty="0"/>
              <a:t>Entreprises : redéploiement chaînes de production (diversification sources, </a:t>
            </a:r>
            <a:r>
              <a:rPr lang="fr-CH" sz="2800" dirty="0" err="1"/>
              <a:t>just</a:t>
            </a:r>
            <a:r>
              <a:rPr lang="fr-CH" sz="2800" dirty="0"/>
              <a:t> in place versus </a:t>
            </a:r>
            <a:r>
              <a:rPr lang="fr-CH" sz="2800" dirty="0" err="1"/>
              <a:t>just</a:t>
            </a:r>
            <a:r>
              <a:rPr lang="fr-CH" sz="2800" dirty="0"/>
              <a:t> in time)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sz="2800" dirty="0"/>
              <a:t>Etats : politiques interventionnistes (automobile et microprocesseurs, </a:t>
            </a:r>
            <a:r>
              <a:rPr lang="fr-CH" sz="2800"/>
              <a:t>contrôle investissements)</a:t>
            </a:r>
            <a:endParaRPr lang="fr-CH" sz="2800" dirty="0"/>
          </a:p>
          <a:p>
            <a:r>
              <a:rPr lang="fr-CH" sz="3200" dirty="0"/>
              <a:t>Issue incertaine mais niveau d’intégration des économies devrait rester élevé </a:t>
            </a:r>
          </a:p>
        </p:txBody>
      </p:sp>
    </p:spTree>
    <p:extLst>
      <p:ext uri="{BB962C8B-B14F-4D97-AF65-F5344CB8AC3E}">
        <p14:creationId xmlns:p14="http://schemas.microsoft.com/office/powerpoint/2010/main" val="66827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EC7CDA-A75C-475E-91BB-28D611124670}" vid="{9929A8DE-BDB2-415D-ADFE-DDECAC969A6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490</Words>
  <Application>Microsoft Macintosh PowerPoint</Application>
  <PresentationFormat>Grand écran</PresentationFormat>
  <Paragraphs>49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Thème Office</vt:lpstr>
      <vt:lpstr>L’Organisation mondiale du commerce à l’épreuve des tensions géopolitiques. Quel avenir pour la coopération commerciale multilatérale ? </vt:lpstr>
      <vt:lpstr>Rappel historique</vt:lpstr>
      <vt:lpstr>Phases de la globalisation, 1870-2021  (Somme des exportations et importations en pour-cent du PIB)</vt:lpstr>
      <vt:lpstr>Globalisation : bénéfices et défis</vt:lpstr>
      <vt:lpstr>Pauvreté dans le monde (seuil de 2.15$/jour) Source : Banque mondiale. 2022. « Rapport 2022 sur la pauvreté et la prospérité partagée: Corriger le tir. »</vt:lpstr>
      <vt:lpstr>Inégalités dans le monde (coefficient de Gini) Source : Banque mondiale. 2022. « Rapport 2022 sur la pauvreté et la prospérité partagée: Corriger le tir. »</vt:lpstr>
      <vt:lpstr>Les défis du multilatéralisme commercial</vt:lpstr>
      <vt:lpstr>Enseignements (I)</vt:lpstr>
      <vt:lpstr>Enseignements (II)</vt:lpstr>
    </vt:vector>
  </TitlesOfParts>
  <Company>Bundesverwaltung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mondiale du commerce à l’épreuve des tensions géopolitiques. Quel avenir pour la coopération commerciale multilatérale ?</dc:title>
  <dc:creator>Chambovey Didier SECO</dc:creator>
  <cp:lastModifiedBy>Olga Hidalgo-Weber</cp:lastModifiedBy>
  <cp:revision>30</cp:revision>
  <dcterms:created xsi:type="dcterms:W3CDTF">2023-05-08T15:43:48Z</dcterms:created>
  <dcterms:modified xsi:type="dcterms:W3CDTF">2023-05-24T11:32:33Z</dcterms:modified>
</cp:coreProperties>
</file>